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7/27/2020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85164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M</a:t>
            </a:r>
            <a:r>
              <a:rPr lang="ro-RO" sz="4000" dirty="0" smtClean="0">
                <a:solidFill>
                  <a:schemeClr val="bg1"/>
                </a:solidFill>
              </a:rPr>
              <a:t>ĂSURAREA TENSIUNII ELECTRICE ÎN CURENT CONTINUU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600200"/>
            <a:ext cx="7854696" cy="5029200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ro-RO" b="1" dirty="0" smtClean="0">
                <a:solidFill>
                  <a:srgbClr val="FFFF00"/>
                </a:solidFill>
              </a:rPr>
              <a:t>	</a:t>
            </a:r>
            <a:r>
              <a:rPr lang="ro-RO" sz="3200" b="1" dirty="0" smtClean="0">
                <a:solidFill>
                  <a:srgbClr val="FFFF00"/>
                </a:solidFill>
              </a:rPr>
              <a:t>Definiție:</a:t>
            </a:r>
            <a:endParaRPr lang="en-US" sz="3200" dirty="0" smtClean="0">
              <a:solidFill>
                <a:srgbClr val="FFFF00"/>
              </a:solidFill>
            </a:endParaRPr>
          </a:p>
          <a:p>
            <a:pPr algn="l"/>
            <a:r>
              <a:rPr lang="ro-RO" sz="3200" dirty="0">
                <a:solidFill>
                  <a:srgbClr val="FFFF00"/>
                </a:solidFill>
              </a:rPr>
              <a:t>Tensiunea electrică reprezintă diferența de potențial electric dintre două puncte ale unui conductor.</a:t>
            </a:r>
            <a:endParaRPr lang="en-US" sz="3200" dirty="0">
              <a:solidFill>
                <a:srgbClr val="FFFF00"/>
              </a:solidFill>
            </a:endParaRPr>
          </a:p>
          <a:p>
            <a:pPr algn="l">
              <a:spcBef>
                <a:spcPts val="0"/>
              </a:spcBef>
            </a:pPr>
            <a:r>
              <a:rPr lang="ro-RO" sz="3200" b="1" dirty="0" smtClean="0">
                <a:solidFill>
                  <a:srgbClr val="FFFF00"/>
                </a:solidFill>
              </a:rPr>
              <a:t>	Unitate </a:t>
            </a:r>
            <a:r>
              <a:rPr lang="ro-RO" sz="3200" b="1" dirty="0">
                <a:solidFill>
                  <a:srgbClr val="FFFF00"/>
                </a:solidFill>
              </a:rPr>
              <a:t>de măsură</a:t>
            </a:r>
            <a:r>
              <a:rPr lang="ro-RO" sz="3200" dirty="0">
                <a:solidFill>
                  <a:srgbClr val="FFFF00"/>
                </a:solidFill>
              </a:rPr>
              <a:t>: </a:t>
            </a:r>
            <a:endParaRPr lang="ro-RO" sz="3200" dirty="0" smtClean="0">
              <a:solidFill>
                <a:srgbClr val="FFFF00"/>
              </a:solidFill>
            </a:endParaRPr>
          </a:p>
          <a:p>
            <a:pPr algn="l">
              <a:spcBef>
                <a:spcPts val="0"/>
              </a:spcBef>
            </a:pPr>
            <a:r>
              <a:rPr lang="ro-RO" sz="3200" dirty="0" smtClean="0">
                <a:solidFill>
                  <a:srgbClr val="FFFF00"/>
                </a:solidFill>
              </a:rPr>
              <a:t>volt (V)</a:t>
            </a:r>
            <a:endParaRPr lang="en-US" sz="3200" dirty="0">
              <a:solidFill>
                <a:srgbClr val="FFFF00"/>
              </a:solidFill>
            </a:endParaRPr>
          </a:p>
          <a:p>
            <a:pPr algn="l">
              <a:spcBef>
                <a:spcPts val="0"/>
              </a:spcBef>
            </a:pPr>
            <a:r>
              <a:rPr lang="ro-RO" sz="3200" b="1" dirty="0" smtClean="0">
                <a:solidFill>
                  <a:srgbClr val="FFFF00"/>
                </a:solidFill>
              </a:rPr>
              <a:t>	Aparat </a:t>
            </a:r>
            <a:r>
              <a:rPr lang="ro-RO" sz="3200" b="1" dirty="0">
                <a:solidFill>
                  <a:srgbClr val="FFFF00"/>
                </a:solidFill>
              </a:rPr>
              <a:t>de măsură</a:t>
            </a:r>
            <a:r>
              <a:rPr lang="ro-RO" sz="3200" dirty="0">
                <a:solidFill>
                  <a:srgbClr val="FFFF00"/>
                </a:solidFill>
              </a:rPr>
              <a:t>: </a:t>
            </a:r>
            <a:endParaRPr lang="ro-RO" sz="3200" dirty="0" smtClean="0">
              <a:solidFill>
                <a:srgbClr val="FFFF00"/>
              </a:solidFill>
            </a:endParaRPr>
          </a:p>
          <a:p>
            <a:pPr algn="l">
              <a:spcBef>
                <a:spcPts val="0"/>
              </a:spcBef>
            </a:pPr>
            <a:r>
              <a:rPr lang="ro-RO" sz="3200" dirty="0" smtClean="0">
                <a:solidFill>
                  <a:srgbClr val="FFFF00"/>
                </a:solidFill>
              </a:rPr>
              <a:t>voltmetru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50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76200"/>
            <a:ext cx="7851648" cy="1219200"/>
          </a:xfrm>
        </p:spPr>
        <p:txBody>
          <a:bodyPr>
            <a:normAutofit/>
          </a:bodyPr>
          <a:lstStyle/>
          <a:p>
            <a:pPr algn="ctr"/>
            <a:r>
              <a:rPr lang="ro-RO" sz="3600" dirty="0" smtClean="0">
                <a:solidFill>
                  <a:schemeClr val="bg1"/>
                </a:solidFill>
              </a:rPr>
              <a:t>MONTAREA VOLTMETRULUI ÎN CIRCUIT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447800"/>
            <a:ext cx="7854696" cy="5181600"/>
          </a:xfrm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ro-RO" sz="3200" dirty="0" smtClean="0">
                <a:solidFill>
                  <a:srgbClr val="FFFF00"/>
                </a:solidFill>
              </a:rPr>
              <a:t>Fie </a:t>
            </a:r>
            <a:r>
              <a:rPr lang="ro-RO" sz="3200" dirty="0">
                <a:solidFill>
                  <a:srgbClr val="FFFF00"/>
                </a:solidFill>
              </a:rPr>
              <a:t>un circuit de curent continuu:</a:t>
            </a:r>
            <a:endParaRPr lang="en-US" sz="3200" dirty="0">
              <a:solidFill>
                <a:srgbClr val="FFFF00"/>
              </a:solidFill>
            </a:endParaRPr>
          </a:p>
          <a:p>
            <a:pPr algn="l">
              <a:spcBef>
                <a:spcPts val="0"/>
              </a:spcBef>
            </a:pPr>
            <a:r>
              <a:rPr lang="ro-RO" sz="3200" dirty="0">
                <a:solidFill>
                  <a:srgbClr val="FFFF00"/>
                </a:solidFill>
              </a:rPr>
              <a:t>a. circuit fără </a:t>
            </a:r>
            <a:r>
              <a:rPr lang="ro-RO" sz="3200" dirty="0" smtClean="0">
                <a:solidFill>
                  <a:srgbClr val="FFFF00"/>
                </a:solidFill>
              </a:rPr>
              <a:t>voltmetru</a:t>
            </a:r>
            <a:endParaRPr lang="en-US" sz="3200" dirty="0">
              <a:solidFill>
                <a:srgbClr val="FFFF00"/>
              </a:solidFill>
            </a:endParaRPr>
          </a:p>
          <a:p>
            <a:pPr algn="l">
              <a:spcBef>
                <a:spcPts val="0"/>
              </a:spcBef>
            </a:pPr>
            <a:endParaRPr lang="en-US" sz="3200" dirty="0">
              <a:solidFill>
                <a:srgbClr val="FFFF00"/>
              </a:solidFill>
            </a:endParaRPr>
          </a:p>
          <a:p>
            <a:pPr algn="l">
              <a:spcBef>
                <a:spcPts val="0"/>
              </a:spcBef>
            </a:pPr>
            <a:endParaRPr lang="en-US" sz="3200" dirty="0" smtClean="0">
              <a:solidFill>
                <a:srgbClr val="FFFF00"/>
              </a:solidFill>
            </a:endParaRPr>
          </a:p>
          <a:p>
            <a:pPr algn="l">
              <a:spcBef>
                <a:spcPts val="0"/>
              </a:spcBef>
            </a:pPr>
            <a:r>
              <a:rPr lang="ro-RO" sz="3200" dirty="0" smtClean="0">
                <a:solidFill>
                  <a:srgbClr val="FFFF00"/>
                </a:solidFill>
              </a:rPr>
              <a:t>r</a:t>
            </a:r>
            <a:r>
              <a:rPr lang="ro-RO" sz="3200" baseline="-25000" dirty="0" smtClean="0">
                <a:solidFill>
                  <a:srgbClr val="FFFF00"/>
                </a:solidFill>
              </a:rPr>
              <a:t>v</a:t>
            </a:r>
            <a:r>
              <a:rPr lang="ro-RO" sz="3200" dirty="0" smtClean="0">
                <a:solidFill>
                  <a:srgbClr val="FFFF00"/>
                </a:solidFill>
              </a:rPr>
              <a:t> </a:t>
            </a:r>
            <a:r>
              <a:rPr lang="ro-RO" sz="3200" dirty="0">
                <a:solidFill>
                  <a:srgbClr val="FFFF00"/>
                </a:solidFill>
              </a:rPr>
              <a:t>= rezistența </a:t>
            </a:r>
            <a:endParaRPr lang="en-US" sz="3200" dirty="0" smtClean="0">
              <a:solidFill>
                <a:srgbClr val="FFFF00"/>
              </a:solidFill>
            </a:endParaRPr>
          </a:p>
          <a:p>
            <a:pPr algn="l">
              <a:spcBef>
                <a:spcPts val="0"/>
              </a:spcBef>
            </a:pPr>
            <a:r>
              <a:rPr lang="ro-RO" sz="3200" dirty="0" smtClean="0">
                <a:solidFill>
                  <a:srgbClr val="FFFF00"/>
                </a:solidFill>
              </a:rPr>
              <a:t>voltmetrului</a:t>
            </a:r>
            <a:endParaRPr lang="en-US" sz="3200" dirty="0">
              <a:solidFill>
                <a:srgbClr val="FFFF00"/>
              </a:solidFill>
            </a:endParaRPr>
          </a:p>
          <a:p>
            <a:pPr algn="l">
              <a:spcBef>
                <a:spcPts val="0"/>
              </a:spcBef>
            </a:pPr>
            <a:r>
              <a:rPr lang="ro-RO" sz="3200" dirty="0" smtClean="0">
                <a:solidFill>
                  <a:srgbClr val="FFFF00"/>
                </a:solidFill>
              </a:rPr>
              <a:t>R </a:t>
            </a:r>
            <a:r>
              <a:rPr lang="ro-RO" sz="3200" dirty="0">
                <a:solidFill>
                  <a:srgbClr val="FFFF00"/>
                </a:solidFill>
              </a:rPr>
              <a:t>= rezistența </a:t>
            </a:r>
            <a:endParaRPr lang="en-US" sz="3200" dirty="0" smtClean="0">
              <a:solidFill>
                <a:srgbClr val="FFFF00"/>
              </a:solidFill>
            </a:endParaRPr>
          </a:p>
          <a:p>
            <a:pPr algn="l">
              <a:spcBef>
                <a:spcPts val="0"/>
              </a:spcBef>
            </a:pPr>
            <a:r>
              <a:rPr lang="ro-RO" sz="3200" dirty="0" smtClean="0">
                <a:solidFill>
                  <a:srgbClr val="FFFF00"/>
                </a:solidFill>
              </a:rPr>
              <a:t>circuitului</a:t>
            </a:r>
            <a:endParaRPr lang="en-US" sz="3200" dirty="0">
              <a:solidFill>
                <a:srgbClr val="FFFF00"/>
              </a:solidFill>
            </a:endParaRPr>
          </a:p>
        </p:txBody>
      </p:sp>
      <p:pic>
        <p:nvPicPr>
          <p:cNvPr id="1026" name="Picture 2" descr="C:\Users\Alice\Pictures\U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971800"/>
            <a:ext cx="5562601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181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-152400"/>
            <a:ext cx="7851648" cy="1524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1000"/>
            <a:ext cx="7854696" cy="6248400"/>
          </a:xfrm>
        </p:spPr>
        <p:txBody>
          <a:bodyPr/>
          <a:lstStyle/>
          <a:p>
            <a:pPr algn="l"/>
            <a:r>
              <a:rPr lang="ro-RO" sz="3200" dirty="0">
                <a:solidFill>
                  <a:srgbClr val="FFFF00"/>
                </a:solidFill>
              </a:rPr>
              <a:t>b. circuit cu </a:t>
            </a:r>
            <a:r>
              <a:rPr lang="ro-RO" sz="3200" dirty="0" smtClean="0">
                <a:solidFill>
                  <a:srgbClr val="FFFF00"/>
                </a:solidFill>
              </a:rPr>
              <a:t>voltmetru </a:t>
            </a:r>
            <a:r>
              <a:rPr lang="ro-RO" sz="3200" dirty="0">
                <a:solidFill>
                  <a:srgbClr val="FFFF00"/>
                </a:solidFill>
              </a:rPr>
              <a:t>montat corect, adică în </a:t>
            </a:r>
            <a:r>
              <a:rPr lang="ro-RO" sz="3200" dirty="0" smtClean="0">
                <a:solidFill>
                  <a:srgbClr val="FFFF00"/>
                </a:solidFill>
              </a:rPr>
              <a:t>paralel</a:t>
            </a:r>
            <a:endParaRPr lang="en-US" sz="3200" dirty="0">
              <a:solidFill>
                <a:srgbClr val="FFFF00"/>
              </a:solidFill>
            </a:endParaRPr>
          </a:p>
          <a:p>
            <a:endParaRPr lang="en-US" dirty="0"/>
          </a:p>
        </p:txBody>
      </p:sp>
      <p:pic>
        <p:nvPicPr>
          <p:cNvPr id="2050" name="Picture 2" descr="C:\Users\Alice\Pictures\U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81200"/>
            <a:ext cx="6705600" cy="3857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143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0"/>
            <a:ext cx="7851648" cy="1524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04800"/>
            <a:ext cx="7854696" cy="6248400"/>
          </a:xfrm>
        </p:spPr>
        <p:txBody>
          <a:bodyPr/>
          <a:lstStyle/>
          <a:p>
            <a:pPr algn="l"/>
            <a:r>
              <a:rPr lang="ro-RO" sz="3200" dirty="0">
                <a:solidFill>
                  <a:srgbClr val="FFFF00"/>
                </a:solidFill>
              </a:rPr>
              <a:t>c. circuit cu </a:t>
            </a:r>
            <a:r>
              <a:rPr lang="ro-RO" sz="3200" dirty="0" smtClean="0">
                <a:solidFill>
                  <a:srgbClr val="FFFF00"/>
                </a:solidFill>
              </a:rPr>
              <a:t>voltmetru </a:t>
            </a:r>
            <a:r>
              <a:rPr lang="ro-RO" sz="3200" dirty="0">
                <a:solidFill>
                  <a:srgbClr val="FFFF00"/>
                </a:solidFill>
              </a:rPr>
              <a:t>montat greșit, adică în </a:t>
            </a:r>
            <a:r>
              <a:rPr lang="ro-RO" sz="3200" dirty="0" smtClean="0">
                <a:solidFill>
                  <a:srgbClr val="FFFF00"/>
                </a:solidFill>
              </a:rPr>
              <a:t>serie</a:t>
            </a:r>
            <a:endParaRPr lang="en-US" sz="3200" dirty="0">
              <a:solidFill>
                <a:srgbClr val="FFFF00"/>
              </a:solidFill>
            </a:endParaRPr>
          </a:p>
          <a:p>
            <a:endParaRPr lang="en-US" dirty="0"/>
          </a:p>
        </p:txBody>
      </p:sp>
      <p:pic>
        <p:nvPicPr>
          <p:cNvPr id="3074" name="Picture 2" descr="C:\Users\Alice\Pictures\U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177" y="1752600"/>
            <a:ext cx="6810375" cy="461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076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0"/>
            <a:ext cx="7851648" cy="1524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04800"/>
            <a:ext cx="7854696" cy="6553200"/>
          </a:xfrm>
        </p:spPr>
        <p:txBody>
          <a:bodyPr>
            <a:normAutofit fontScale="92500" lnSpcReduction="20000"/>
          </a:bodyPr>
          <a:lstStyle/>
          <a:p>
            <a:pPr algn="l">
              <a:spcBef>
                <a:spcPts val="0"/>
              </a:spcBef>
            </a:pPr>
            <a:r>
              <a:rPr lang="ro-RO" sz="3200" dirty="0" smtClean="0">
                <a:solidFill>
                  <a:srgbClr val="FFFF00"/>
                </a:solidFill>
              </a:rPr>
              <a:t>	</a:t>
            </a:r>
            <a:r>
              <a:rPr lang="ro-RO" sz="3500" dirty="0" smtClean="0">
                <a:solidFill>
                  <a:schemeClr val="bg1"/>
                </a:solidFill>
              </a:rPr>
              <a:t>Observații:</a:t>
            </a:r>
            <a:endParaRPr lang="ro-RO" sz="3200" dirty="0" smtClean="0">
              <a:solidFill>
                <a:srgbClr val="FFFF00"/>
              </a:solidFill>
            </a:endParaRPr>
          </a:p>
          <a:p>
            <a:pPr algn="l">
              <a:spcBef>
                <a:spcPts val="0"/>
              </a:spcBef>
            </a:pPr>
            <a:r>
              <a:rPr lang="ro-RO" sz="3500" dirty="0" smtClean="0">
                <a:solidFill>
                  <a:srgbClr val="FFFF00"/>
                </a:solidFill>
              </a:rPr>
              <a:t>1. Voltmetrul </a:t>
            </a:r>
            <a:r>
              <a:rPr lang="ro-RO" sz="3500" dirty="0" smtClean="0">
                <a:solidFill>
                  <a:srgbClr val="FFFF00"/>
                </a:solidFill>
              </a:rPr>
              <a:t>se montează în paralel cu porțiunea de circuit la bornele căreia se măsoară tensiunea</a:t>
            </a:r>
            <a:r>
              <a:rPr lang="ro-RO" sz="3500" dirty="0" smtClean="0">
                <a:solidFill>
                  <a:srgbClr val="FFFF00"/>
                </a:solidFill>
              </a:rPr>
              <a:t>.</a:t>
            </a:r>
            <a:endParaRPr lang="en-US" sz="3500" dirty="0" smtClean="0">
              <a:solidFill>
                <a:srgbClr val="FFFF00"/>
              </a:solidFill>
            </a:endParaRPr>
          </a:p>
          <a:p>
            <a:pPr algn="l">
              <a:spcBef>
                <a:spcPts val="0"/>
              </a:spcBef>
            </a:pPr>
            <a:endParaRPr lang="en-US" sz="3500" dirty="0">
              <a:solidFill>
                <a:srgbClr val="FFFF00"/>
              </a:solidFill>
            </a:endParaRPr>
          </a:p>
          <a:p>
            <a:pPr algn="l">
              <a:spcBef>
                <a:spcPts val="0"/>
              </a:spcBef>
            </a:pPr>
            <a:r>
              <a:rPr lang="ro-RO" sz="3500" dirty="0">
                <a:solidFill>
                  <a:srgbClr val="FFFF00"/>
                </a:solidFill>
              </a:rPr>
              <a:t>2</a:t>
            </a:r>
            <a:r>
              <a:rPr lang="ro-RO" sz="3500" dirty="0" smtClean="0">
                <a:solidFill>
                  <a:srgbClr val="FFFF00"/>
                </a:solidFill>
              </a:rPr>
              <a:t>. </a:t>
            </a:r>
            <a:r>
              <a:rPr lang="ro-RO" sz="3500" dirty="0">
                <a:solidFill>
                  <a:srgbClr val="FFFF00"/>
                </a:solidFill>
              </a:rPr>
              <a:t>Pentru ca funcționarea unui circuit să nu se modifice când se montează un </a:t>
            </a:r>
            <a:r>
              <a:rPr lang="ro-RO" sz="3500" dirty="0" smtClean="0">
                <a:solidFill>
                  <a:srgbClr val="FFFF00"/>
                </a:solidFill>
              </a:rPr>
              <a:t>voltmetru</a:t>
            </a:r>
            <a:r>
              <a:rPr lang="ro-RO" sz="3500" dirty="0">
                <a:solidFill>
                  <a:srgbClr val="FFFF00"/>
                </a:solidFill>
              </a:rPr>
              <a:t>, trebuie ca rezistența </a:t>
            </a:r>
            <a:r>
              <a:rPr lang="ro-RO" sz="3500" dirty="0" smtClean="0">
                <a:solidFill>
                  <a:srgbClr val="FFFF00"/>
                </a:solidFill>
              </a:rPr>
              <a:t>voltmetrului </a:t>
            </a:r>
            <a:r>
              <a:rPr lang="ro-RO" sz="3500" dirty="0">
                <a:solidFill>
                  <a:srgbClr val="FFFF00"/>
                </a:solidFill>
              </a:rPr>
              <a:t>să fie </a:t>
            </a:r>
            <a:r>
              <a:rPr lang="ro-RO" sz="3500" dirty="0" smtClean="0">
                <a:solidFill>
                  <a:srgbClr val="FFFF00"/>
                </a:solidFill>
              </a:rPr>
              <a:t>mare, </a:t>
            </a:r>
            <a:r>
              <a:rPr lang="ro-RO" sz="3500" dirty="0">
                <a:solidFill>
                  <a:srgbClr val="FFFF00"/>
                </a:solidFill>
              </a:rPr>
              <a:t>mult mai </a:t>
            </a:r>
            <a:r>
              <a:rPr lang="ro-RO" sz="3500" dirty="0" smtClean="0">
                <a:solidFill>
                  <a:srgbClr val="FFFF00"/>
                </a:solidFill>
              </a:rPr>
              <a:t>mare </a:t>
            </a:r>
            <a:r>
              <a:rPr lang="ro-RO" sz="3500" dirty="0">
                <a:solidFill>
                  <a:srgbClr val="FFFF00"/>
                </a:solidFill>
              </a:rPr>
              <a:t>decât rezistența </a:t>
            </a:r>
            <a:r>
              <a:rPr lang="ro-RO" sz="3500" dirty="0" smtClean="0">
                <a:solidFill>
                  <a:srgbClr val="FFFF00"/>
                </a:solidFill>
              </a:rPr>
              <a:t>circuitului:</a:t>
            </a:r>
            <a:endParaRPr lang="en-US" sz="3500" dirty="0">
              <a:solidFill>
                <a:srgbClr val="FFFF00"/>
              </a:solidFill>
            </a:endParaRPr>
          </a:p>
          <a:p>
            <a:pPr algn="ctr">
              <a:spcBef>
                <a:spcPts val="0"/>
              </a:spcBef>
            </a:pPr>
            <a:r>
              <a:rPr lang="ro-RO" sz="3500" dirty="0" smtClean="0">
                <a:solidFill>
                  <a:srgbClr val="FFFF00"/>
                </a:solidFill>
              </a:rPr>
              <a:t>r</a:t>
            </a:r>
            <a:r>
              <a:rPr lang="ro-RO" sz="3500" baseline="-25000" dirty="0">
                <a:solidFill>
                  <a:srgbClr val="FFFF00"/>
                </a:solidFill>
              </a:rPr>
              <a:t>v</a:t>
            </a:r>
            <a:r>
              <a:rPr lang="ro-RO" sz="3500" dirty="0" smtClean="0">
                <a:solidFill>
                  <a:srgbClr val="FFFF00"/>
                </a:solidFill>
              </a:rPr>
              <a:t> </a:t>
            </a:r>
            <a:r>
              <a:rPr lang="ro-RO" sz="35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˃˃</a:t>
            </a:r>
            <a:r>
              <a:rPr lang="ro-RO" sz="3500" dirty="0" smtClean="0">
                <a:solidFill>
                  <a:srgbClr val="FFFF00"/>
                </a:solidFill>
              </a:rPr>
              <a:t> </a:t>
            </a:r>
            <a:r>
              <a:rPr lang="ro-RO" sz="3500" dirty="0">
                <a:solidFill>
                  <a:srgbClr val="FFFF00"/>
                </a:solidFill>
              </a:rPr>
              <a:t>R</a:t>
            </a:r>
            <a:endParaRPr lang="en-US" sz="3500" dirty="0">
              <a:solidFill>
                <a:srgbClr val="FFFF00"/>
              </a:solidFill>
            </a:endParaRPr>
          </a:p>
          <a:p>
            <a:pPr algn="l">
              <a:spcBef>
                <a:spcPts val="0"/>
              </a:spcBef>
            </a:pPr>
            <a:r>
              <a:rPr lang="ro-RO" sz="3500" dirty="0" smtClean="0">
                <a:solidFill>
                  <a:srgbClr val="FFFF00"/>
                </a:solidFill>
              </a:rPr>
              <a:t>	</a:t>
            </a:r>
            <a:r>
              <a:rPr lang="ro-RO" sz="3500" dirty="0">
                <a:solidFill>
                  <a:srgbClr val="FFFF00"/>
                </a:solidFill>
              </a:rPr>
              <a:t> </a:t>
            </a:r>
            <a:endParaRPr lang="en-US" sz="3500" dirty="0">
              <a:solidFill>
                <a:srgbClr val="FFFF00"/>
              </a:solidFill>
            </a:endParaRPr>
          </a:p>
          <a:p>
            <a:pPr algn="l">
              <a:spcBef>
                <a:spcPts val="0"/>
              </a:spcBef>
            </a:pPr>
            <a:r>
              <a:rPr lang="ro-RO" sz="3500" dirty="0">
                <a:solidFill>
                  <a:srgbClr val="FFFF00"/>
                </a:solidFill>
              </a:rPr>
              <a:t>3</a:t>
            </a:r>
            <a:r>
              <a:rPr lang="ro-RO" sz="3500" dirty="0" smtClean="0">
                <a:solidFill>
                  <a:srgbClr val="FFFF00"/>
                </a:solidFill>
              </a:rPr>
              <a:t>. </a:t>
            </a:r>
            <a:r>
              <a:rPr lang="ro-RO" sz="3500" dirty="0">
                <a:solidFill>
                  <a:srgbClr val="FFFF00"/>
                </a:solidFill>
              </a:rPr>
              <a:t>Dacă un voltmetru se montează greșit, adică în serie, din cauza rezistenței mari a acestuia, curentul prin el scade foarte mult și voltmetrul nu indică.</a:t>
            </a:r>
            <a:endParaRPr lang="en-US" sz="35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10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</TotalTime>
  <Words>53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MĂSURAREA TENSIUNII ELECTRICE ÎN CURENT CONTINUU</vt:lpstr>
      <vt:lpstr>MONTAREA VOLTMETRULUI ÎN CIRCUIT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MĂSURAREA INTENSITĂȚII CURENTULUI ELECTRIC CONTINUU</dc:title>
  <dc:creator>Alice</dc:creator>
  <cp:lastModifiedBy>Alice</cp:lastModifiedBy>
  <cp:revision>8</cp:revision>
  <dcterms:created xsi:type="dcterms:W3CDTF">2006-08-16T00:00:00Z</dcterms:created>
  <dcterms:modified xsi:type="dcterms:W3CDTF">2020-07-27T09:05:50Z</dcterms:modified>
</cp:coreProperties>
</file>